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7083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 Sales Report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460259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Annual Performance Overview 2021-2024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607671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Motorola's comprehensive analysis of mobile sales metrics, trends, and strategic insights across brands, regions, and customer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7023021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Recommendations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Boost Seasonal Sales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mid-year promotions and back-to-school campaigns to counter Q3 decline.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89024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Expand Geographically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 in Tier-2 cities like Bhopal and Patna to diversify beyond urban hubs.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342828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 Digital Integration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Incentivize UPI usage to reduce cash handling and align with digital economy trends.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3741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 Customer Experience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 low ratings through surveys and enhanced after-sales support services.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673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 Performance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 dashboard quarterly for real-time insights and data-driven decision making.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9664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Executive Summary: Key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769M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Sales Value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 revenue across all transactions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19K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Units Sold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devices across all brands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4K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66034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number of sales events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192K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790039" y="4169926"/>
            <a:ext cx="3045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Avg Transaction Value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66034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 transaction average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64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operational performance with consistent daily sales averaging 40K, demonstrating market resilience and customer demand.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298996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Brands Dominate Market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Apple leads with 21% market share, followed closely by Samsung at 20.8%. Premium brands command the market, while budget-friendly options like Xiaomi and Vivo capture significant volume.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Geographic Sales Concentration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 Cities Drive Sales: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Mumbai leads as the highest sales hub, followed by Delhi with strong premium model demand. Hyderabad, Chennai, and Bangalore emerge as mid-range hotspots. Opportunity: Expand into underrepresented cities like Agra and Nashik for market growth.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7006709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Monthly Sales Trend: Seasonal Decline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quantity declined ~4% from January to December. Peak demand in January (post-holiday), with notable dips in May and September.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Launch mid-year promotions and back-to-school campaigns to counter seasonal decline.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8133"/>
            <a:ext cx="62954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Performing Models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70540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iPhone SE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08777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60M in sales. Affordable entry to Apple ecosystem, driving volume.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70540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OnePlus Series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08777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58M in sales. Popular for performance and value proposition.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70540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Galaxy N Series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08777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56M in sales. Strong in Android premium segment.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955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Mid-to-high-end models drive revenue. Budget models like Redmi Note 10 and Vivo Y51 excel in volume sales.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Prioritize stocking top performers to maximize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817757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 Methods: Digital Dominance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4087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884408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101C3C"/>
          </a:solidFill>
          <a:ln/>
        </p:spPr>
      </p:sp>
      <p:sp>
        <p:nvSpPr>
          <p:cNvPr id="5" name="Text 2"/>
          <p:cNvSpPr/>
          <p:nvPr/>
        </p:nvSpPr>
        <p:spPr>
          <a:xfrm>
            <a:off x="3098483" y="8645604"/>
            <a:ext cx="712827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Debit Card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5112901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254086"/>
          </a:solidFill>
          <a:ln/>
        </p:spPr>
      </p:sp>
      <p:sp>
        <p:nvSpPr>
          <p:cNvPr id="7" name="Text 4"/>
          <p:cNvSpPr/>
          <p:nvPr/>
        </p:nvSpPr>
        <p:spPr>
          <a:xfrm>
            <a:off x="5326975" y="8645604"/>
            <a:ext cx="762833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Card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8748713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3F65CB"/>
          </a:solidFill>
          <a:ln/>
        </p:spPr>
      </p:sp>
      <p:sp>
        <p:nvSpPr>
          <p:cNvPr id="9" name="Text 6"/>
          <p:cNvSpPr/>
          <p:nvPr/>
        </p:nvSpPr>
        <p:spPr>
          <a:xfrm>
            <a:off x="8962787" y="8645604"/>
            <a:ext cx="346353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Cash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10818971" y="8645604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89A0DF"/>
          </a:solidFill>
          <a:ln/>
        </p:spPr>
      </p:sp>
      <p:sp>
        <p:nvSpPr>
          <p:cNvPr id="11" name="Text 8"/>
          <p:cNvSpPr/>
          <p:nvPr/>
        </p:nvSpPr>
        <p:spPr>
          <a:xfrm>
            <a:off x="11033046" y="8645604"/>
            <a:ext cx="237530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UPI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methods (cards + UPI) account for ~75% of transactions, aligning with India's cashless economy. Debit cards lead at 26.25%.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Strategy: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Partner with UPI providers for exclusive discounts to boost digital adoption and reduce cash handling costs.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10110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Satisfaction: Strong Ratings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42%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1964293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5-Star Ratings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311 instances of excellent feedback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25%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1964293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4-Star Ratings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185 positive experiences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25%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1964293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 Ratings (1-2)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186 instances requiring attention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7585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satisfaction is high with 67% rating 4-5 stars (average 3.75). However, 25% low ratings indicate areas for improvement in after-sales service and product quality.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 feedback loops to address common issues.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7781568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Weekend Sales Peak: Strategic Opportunity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Weekends account for ~30% of weekly sales. Saturday peaks at 115M, while Friday dips to 105M.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Run weekend flash sales and in-store events to maximize traffic and capitalize on leisure shopping behavior.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2025-10-29T08:44:12Z</dcterms:created>
  <dcterms:modified xsi:type="dcterms:W3CDTF">2025-10-29T08:44:12Z</dcterms:modified>
</cp:coreProperties>
</file>